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8" r:id="rId2"/>
    <p:sldId id="263" r:id="rId3"/>
    <p:sldId id="2037" r:id="rId4"/>
    <p:sldId id="2039" r:id="rId5"/>
    <p:sldId id="262" r:id="rId6"/>
    <p:sldId id="2042" r:id="rId7"/>
    <p:sldId id="2013" r:id="rId8"/>
    <p:sldId id="2043" r:id="rId9"/>
    <p:sldId id="2044" r:id="rId10"/>
    <p:sldId id="2045" r:id="rId11"/>
    <p:sldId id="2046" r:id="rId12"/>
    <p:sldId id="2047" r:id="rId13"/>
    <p:sldId id="2048" r:id="rId14"/>
    <p:sldId id="2049" r:id="rId15"/>
    <p:sldId id="2050" r:id="rId16"/>
    <p:sldId id="2051" r:id="rId17"/>
    <p:sldId id="2052" r:id="rId18"/>
    <p:sldId id="2053" r:id="rId19"/>
    <p:sldId id="2054" r:id="rId20"/>
    <p:sldId id="2055" r:id="rId21"/>
    <p:sldId id="205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7242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pos="5541" userDrawn="1">
          <p15:clr>
            <a:srgbClr val="A4A3A4"/>
          </p15:clr>
        </p15:guide>
        <p15:guide id="11" pos="438" userDrawn="1">
          <p15:clr>
            <a:srgbClr val="A4A3A4"/>
          </p15:clr>
        </p15:guide>
        <p15:guide id="12" pos="2139" userDrawn="1">
          <p15:clr>
            <a:srgbClr val="A4A3A4"/>
          </p15:clr>
        </p15:guide>
        <p15:guide id="13" pos="2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3"/>
    <a:srgbClr val="D9D9D8"/>
    <a:srgbClr val="B4B4B5"/>
    <a:srgbClr val="000000"/>
    <a:srgbClr val="4B4C4C"/>
    <a:srgbClr val="3E3F3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93"/>
    <p:restoredTop sz="95439"/>
  </p:normalViewPr>
  <p:slideViewPr>
    <p:cSldViewPr snapToGrid="0" snapToObjects="1" showGuides="1">
      <p:cViewPr varScale="1">
        <p:scale>
          <a:sx n="74" d="100"/>
          <a:sy n="74" d="100"/>
        </p:scale>
        <p:origin x="852" y="60"/>
      </p:cViewPr>
      <p:guideLst>
        <p:guide orient="horz" pos="2160"/>
        <p:guide pos="7242"/>
        <p:guide pos="3840"/>
        <p:guide orient="horz" pos="346"/>
        <p:guide orient="horz" pos="3974"/>
        <p:guide pos="5541"/>
        <p:guide pos="438"/>
        <p:guide pos="2139"/>
        <p:guide pos="23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Vollkorn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Vollkorn" pitchFamily="2" charset="0"/>
              </a:defRPr>
            </a:lvl1pPr>
          </a:lstStyle>
          <a:p>
            <a:fld id="{88EDFB7E-8A14-5F4A-A8BC-FEC574E653A4}" type="datetimeFigureOut">
              <a:rPr lang="en-US" smtClean="0"/>
              <a:pPr/>
              <a:t>1/18/2021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Vollkorn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Vollkorn" pitchFamily="2" charset="0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Vollkorn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1814F3-7BF6-CC41-BA5F-F3649E84E65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249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Vollkorn" pitchFamily="2" charset="0"/>
              </a:rPr>
              <a:pPr/>
              <a:t>4</a:t>
            </a:fld>
            <a:endParaRPr lang="en-US" altLang="en-US" dirty="0">
              <a:solidFill>
                <a:srgbClr val="000000"/>
              </a:solidFill>
              <a:latin typeface="Vollkorn" pitchFamily="2" charset="0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>
                <a:latin typeface="Vollkorn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Vollkorn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0" i="0">
                <a:latin typeface="Vollkorn" pitchFamily="2" charset="0"/>
              </a:defRPr>
            </a:lvl1pPr>
          </a:lstStyle>
          <a:p>
            <a:fld id="{B50CD552-C10E-614A-B810-77E320220E26}" type="datetimeFigureOut">
              <a:rPr lang="en-US" smtClean="0"/>
              <a:pPr/>
              <a:t>1/18/2021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0" i="0">
                <a:latin typeface="Vollkorn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Vollkorn" pitchFamily="2" charset="0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_Left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697856"/>
      </p:ext>
    </p:extLst>
  </p:cSld>
  <p:clrMapOvr>
    <a:masterClrMapping/>
  </p:clrMapOvr>
  <p:transition advClick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Vollkorn" pitchFamily="2" charset="0"/>
                <a:ea typeface="Lato Light" panose="020F0502020204030203" pitchFamily="34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040165"/>
      </p:ext>
    </p:extLst>
  </p:cSld>
  <p:clrMapOvr>
    <a:masterClrMapping/>
  </p:clrMapOvr>
  <p:transition advClick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1387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4606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5850B3FC-B698-9D4E-97C6-D73886AFD10B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749790" y="1566407"/>
            <a:ext cx="3724242" cy="3724482"/>
          </a:xfrm>
          <a:prstGeom prst="roundRect">
            <a:avLst>
              <a:gd name="adj" fmla="val 12178"/>
            </a:avLst>
          </a:prstGeom>
          <a:solidFill>
            <a:schemeClr val="bg1">
              <a:lumMod val="95000"/>
            </a:schemeClr>
          </a:solidFill>
          <a:ln w="50800" cap="rnd">
            <a:solidFill>
              <a:schemeClr val="tx2"/>
            </a:solidFill>
            <a:prstDash val="dash"/>
            <a:miter lim="800000"/>
          </a:ln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Vollkorn" pitchFamily="2" charset="0"/>
                <a:ea typeface="Lato Light" panose="020F0502020204030203" pitchFamily="34" charset="0"/>
                <a:cs typeface="Abhaya Libre" panose="02000603000000000000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5670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bg>
      <p:bgPr>
        <a:blipFill dpi="0" rotWithShape="1">
          <a:blip r:embed="rId2">
            <a:alphaModFix amt="2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92630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and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7657185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bg>
      <p:bgPr>
        <a:blipFill dpi="0" rotWithShape="1">
          <a:blip r:embed="rId2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8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Vollkorn" pitchFamily="2" charset="0"/>
              </a:defRPr>
            </a:lvl1pPr>
          </a:lstStyle>
          <a:p>
            <a:fld id="{B50CD552-C10E-614A-B810-77E320220E26}" type="datetimeFigureOut">
              <a:rPr lang="en-US" smtClean="0"/>
              <a:pPr/>
              <a:t>1/18/2021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Vollkorn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Vollkorn" pitchFamily="2" charset="0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5" r:id="rId3"/>
    <p:sldLayoutId id="2147483669" r:id="rId4"/>
    <p:sldLayoutId id="2147483672" r:id="rId5"/>
    <p:sldLayoutId id="2147483671" r:id="rId6"/>
    <p:sldLayoutId id="2147483661" r:id="rId7"/>
    <p:sldLayoutId id="2147483675" r:id="rId8"/>
    <p:sldLayoutId id="2147483662" r:id="rId9"/>
    <p:sldLayoutId id="2147483670" r:id="rId10"/>
    <p:sldLayoutId id="2147483664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Vollkorn" pitchFamily="2" charset="0"/>
          <a:ea typeface="Lato Semibold" panose="020F0502020204030203" pitchFamily="34" charset="0"/>
          <a:cs typeface="Abhaya Libre SemiBold" panose="02000603000000000000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Vollkorn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2252934" y="1876923"/>
            <a:ext cx="7686131" cy="2033337"/>
          </a:xfrm>
          <a:prstGeom prst="roundRect">
            <a:avLst/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6000" b="1" dirty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Tugas Besar </a:t>
            </a:r>
          </a:p>
          <a:p>
            <a:r>
              <a:rPr lang="id-ID" sz="6000" b="1" dirty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Data Mining</a:t>
            </a:r>
            <a:endParaRPr lang="en-US" sz="6000" b="1" dirty="0">
              <a:solidFill>
                <a:schemeClr val="tx2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3258779" y="4339306"/>
            <a:ext cx="5674441" cy="588884"/>
          </a:xfrm>
          <a:prstGeom prst="roundRect">
            <a:avLst>
              <a:gd name="adj" fmla="val 24562"/>
            </a:avLst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2800" dirty="0">
                <a:solidFill>
                  <a:schemeClr val="tx1"/>
                </a:solidFill>
                <a:latin typeface="Vollkorn" pitchFamily="2" charset="0"/>
              </a:rPr>
              <a:t>Internet Firewall Data</a:t>
            </a:r>
            <a:endParaRPr lang="es-ES_tradnl" sz="2800" dirty="0">
              <a:solidFill>
                <a:schemeClr val="tx1"/>
              </a:solidFill>
              <a:latin typeface="Vollkor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367668" y="502687"/>
            <a:ext cx="5062654" cy="997887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Impor Dataset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80611" y="1634386"/>
            <a:ext cx="7030778" cy="469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05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144430" y="717077"/>
            <a:ext cx="5887844" cy="997887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Menentukan Class Dataset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390559" y="2673742"/>
            <a:ext cx="9395587" cy="248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81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144430" y="717077"/>
            <a:ext cx="5887844" cy="997887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Menentukan Model dari Dataset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99495" y="2520176"/>
            <a:ext cx="10393009" cy="254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27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724507" y="408241"/>
            <a:ext cx="4133385" cy="700537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Console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95586" y="1385301"/>
            <a:ext cx="6415321" cy="542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403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724507" y="408241"/>
            <a:ext cx="4133385" cy="700537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Console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69946" y="1302236"/>
            <a:ext cx="7452108" cy="530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5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2892067" y="631261"/>
            <a:ext cx="6407866" cy="1086022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Menampilkan Pohon Keputusan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98590" y="2336374"/>
            <a:ext cx="9794819" cy="337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25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4100023" y="408237"/>
            <a:ext cx="3991953" cy="842881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Decision Tree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6374" y="1410830"/>
            <a:ext cx="10099251" cy="529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241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384441" y="909533"/>
            <a:ext cx="5423118" cy="1002593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Menentukan Data Testing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46374" y="2976371"/>
            <a:ext cx="10099251" cy="216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002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384441" y="909533"/>
            <a:ext cx="5423118" cy="1002593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Menentukan Prediksi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22911" y="2768959"/>
            <a:ext cx="9746177" cy="234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8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384441" y="909533"/>
            <a:ext cx="5423118" cy="1002593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Hasil Prediksi Dataset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34084" y="2768959"/>
            <a:ext cx="9723832" cy="258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210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Box 228">
            <a:extLst>
              <a:ext uri="{FF2B5EF4-FFF2-40B4-BE49-F238E27FC236}">
                <a16:creationId xmlns:a16="http://schemas.microsoft.com/office/drawing/2014/main" id="{10A8AB7B-3F59-8743-B8F2-CED53883274E}"/>
              </a:ext>
            </a:extLst>
          </p:cNvPr>
          <p:cNvSpPr txBox="1"/>
          <p:nvPr/>
        </p:nvSpPr>
        <p:spPr>
          <a:xfrm>
            <a:off x="1321748" y="2322675"/>
            <a:ext cx="4774252" cy="923331"/>
          </a:xfrm>
          <a:prstGeom prst="roundRect">
            <a:avLst/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2200" b="0" dirty="0">
                <a:solidFill>
                  <a:schemeClr val="tx1"/>
                </a:solidFill>
                <a:latin typeface="Vollkorn" pitchFamily="2" charset="0"/>
              </a:rPr>
              <a:t>https://archive.ics.uci.edu/ml/datasets/Internet+Firewall+Data</a:t>
            </a:r>
            <a:endParaRPr lang="en-US" sz="2200" dirty="0">
              <a:solidFill>
                <a:schemeClr val="tx1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C9679DFC-6DA2-D54F-8A45-778FCB0DCC92}"/>
              </a:ext>
            </a:extLst>
          </p:cNvPr>
          <p:cNvSpPr txBox="1"/>
          <p:nvPr/>
        </p:nvSpPr>
        <p:spPr>
          <a:xfrm>
            <a:off x="1630810" y="922784"/>
            <a:ext cx="3925460" cy="923330"/>
          </a:xfrm>
          <a:prstGeom prst="roundRect">
            <a:avLst/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dirty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Link Dataset</a:t>
            </a:r>
            <a:endParaRPr lang="en-US" dirty="0">
              <a:solidFill>
                <a:schemeClr val="tx2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82E8D2F-EFFB-0A4A-8C96-FE3BE5F49B5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5876" r="15876"/>
          <a:stretch>
            <a:fillRect/>
          </a:stretch>
        </p:blipFill>
        <p:spPr>
          <a:xfrm>
            <a:off x="7351956" y="1384449"/>
            <a:ext cx="3724242" cy="3724482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0301751-E7E1-412C-8EF6-EED4370BB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802" y="3722567"/>
            <a:ext cx="6192492" cy="172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338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4112035" y="329670"/>
            <a:ext cx="3967930" cy="763150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Repository Github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239668-E399-4433-835D-B1BBF683C2CE}"/>
              </a:ext>
            </a:extLst>
          </p:cNvPr>
          <p:cNvSpPr txBox="1"/>
          <p:nvPr/>
        </p:nvSpPr>
        <p:spPr>
          <a:xfrm>
            <a:off x="3304954" y="3375811"/>
            <a:ext cx="5582092" cy="763150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Github Anggota Kelompok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AD3E-903D-4998-9BC2-BC57A64FF69A}"/>
              </a:ext>
            </a:extLst>
          </p:cNvPr>
          <p:cNvSpPr txBox="1"/>
          <p:nvPr/>
        </p:nvSpPr>
        <p:spPr>
          <a:xfrm>
            <a:off x="1445942" y="1852740"/>
            <a:ext cx="9300116" cy="763150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2800" b="0" dirty="0">
                <a:latin typeface="Vollkorn Semibold" pitchFamily="2" charset="0"/>
                <a:ea typeface="Vollkorn Semibold" pitchFamily="2" charset="0"/>
              </a:rPr>
              <a:t>https://</a:t>
            </a:r>
            <a:r>
              <a:rPr lang="id-ID" sz="2800" b="0" dirty="0">
                <a:latin typeface="Vollkorn"/>
                <a:ea typeface="Vollkorn Semibold" pitchFamily="2" charset="0"/>
              </a:rPr>
              <a:t>github</a:t>
            </a:r>
            <a:r>
              <a:rPr lang="id-ID" sz="2800" b="0" dirty="0">
                <a:latin typeface="Vollkorn Semibold" pitchFamily="2" charset="0"/>
                <a:ea typeface="Vollkorn Semibold" pitchFamily="2" charset="0"/>
              </a:rPr>
              <a:t>.com/nurhanifahhh/T.Besar-Data-mining</a:t>
            </a:r>
            <a:endParaRPr lang="en-US" sz="2800" b="0" dirty="0"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C2305B-0442-4364-AECA-5065CCED6013}"/>
              </a:ext>
            </a:extLst>
          </p:cNvPr>
          <p:cNvSpPr txBox="1"/>
          <p:nvPr/>
        </p:nvSpPr>
        <p:spPr>
          <a:xfrm>
            <a:off x="2668835" y="4605601"/>
            <a:ext cx="7763661" cy="533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id-ID" sz="28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https://github.com/nurhanifahhh     (3311911037)</a:t>
            </a:r>
            <a:endParaRPr lang="en-US" sz="28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8" name="Freeform 99">
            <a:extLst>
              <a:ext uri="{FF2B5EF4-FFF2-40B4-BE49-F238E27FC236}">
                <a16:creationId xmlns:a16="http://schemas.microsoft.com/office/drawing/2014/main" id="{62F6DA5D-CF07-4F97-853D-723A5A111492}"/>
              </a:ext>
            </a:extLst>
          </p:cNvPr>
          <p:cNvSpPr>
            <a:spLocks noChangeAspect="1"/>
          </p:cNvSpPr>
          <p:nvPr/>
        </p:nvSpPr>
        <p:spPr bwMode="auto">
          <a:xfrm>
            <a:off x="2355273" y="4786827"/>
            <a:ext cx="266452" cy="197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txBody>
          <a:bodyPr wrap="none" anchor="ctr"/>
          <a:lstStyle/>
          <a:p>
            <a:endParaRPr lang="es-ES_tradnl" dirty="0">
              <a:solidFill>
                <a:srgbClr val="000000"/>
              </a:solidFill>
              <a:latin typeface="Vollkorn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140413-C459-40F1-88F2-71A88DACB414}"/>
              </a:ext>
            </a:extLst>
          </p:cNvPr>
          <p:cNvSpPr txBox="1"/>
          <p:nvPr/>
        </p:nvSpPr>
        <p:spPr>
          <a:xfrm>
            <a:off x="2668835" y="5101023"/>
            <a:ext cx="7763661" cy="533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id-ID" sz="28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https://github.com/alfirdaus-amf     (3311911050)</a:t>
            </a:r>
            <a:endParaRPr lang="en-US" sz="28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10" name="Freeform 99">
            <a:extLst>
              <a:ext uri="{FF2B5EF4-FFF2-40B4-BE49-F238E27FC236}">
                <a16:creationId xmlns:a16="http://schemas.microsoft.com/office/drawing/2014/main" id="{BCF62E67-8222-4332-961D-49840FAF63C0}"/>
              </a:ext>
            </a:extLst>
          </p:cNvPr>
          <p:cNvSpPr>
            <a:spLocks noChangeAspect="1"/>
          </p:cNvSpPr>
          <p:nvPr/>
        </p:nvSpPr>
        <p:spPr bwMode="auto">
          <a:xfrm>
            <a:off x="2355273" y="5282249"/>
            <a:ext cx="266452" cy="197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txBody>
          <a:bodyPr wrap="none" anchor="ctr"/>
          <a:lstStyle/>
          <a:p>
            <a:endParaRPr lang="es-ES_tradnl" dirty="0">
              <a:solidFill>
                <a:srgbClr val="000000"/>
              </a:solidFill>
              <a:latin typeface="Vollkorn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8F4919-DA2C-442A-9D4C-118EDD831941}"/>
              </a:ext>
            </a:extLst>
          </p:cNvPr>
          <p:cNvSpPr txBox="1"/>
          <p:nvPr/>
        </p:nvSpPr>
        <p:spPr>
          <a:xfrm>
            <a:off x="2668835" y="5584911"/>
            <a:ext cx="7763661" cy="533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id-ID" sz="28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https://github.com/abdulfikkar         (3311911057)</a:t>
            </a:r>
            <a:endParaRPr lang="en-US" sz="28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12" name="Freeform 99">
            <a:extLst>
              <a:ext uri="{FF2B5EF4-FFF2-40B4-BE49-F238E27FC236}">
                <a16:creationId xmlns:a16="http://schemas.microsoft.com/office/drawing/2014/main" id="{D7E005AD-5438-4D25-B096-641C91D18755}"/>
              </a:ext>
            </a:extLst>
          </p:cNvPr>
          <p:cNvSpPr>
            <a:spLocks noChangeAspect="1"/>
          </p:cNvSpPr>
          <p:nvPr/>
        </p:nvSpPr>
        <p:spPr bwMode="auto">
          <a:xfrm>
            <a:off x="2355273" y="5766137"/>
            <a:ext cx="266452" cy="197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txBody>
          <a:bodyPr wrap="none" anchor="ctr"/>
          <a:lstStyle/>
          <a:p>
            <a:endParaRPr lang="es-ES_tradnl" dirty="0">
              <a:solidFill>
                <a:srgbClr val="000000"/>
              </a:solidFill>
              <a:latin typeface="Vollkor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80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4112035" y="329670"/>
            <a:ext cx="3967930" cy="763150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Referensi Materi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239668-E399-4433-835D-B1BBF683C2CE}"/>
              </a:ext>
            </a:extLst>
          </p:cNvPr>
          <p:cNvSpPr txBox="1"/>
          <p:nvPr/>
        </p:nvSpPr>
        <p:spPr>
          <a:xfrm>
            <a:off x="3431204" y="3083134"/>
            <a:ext cx="5582092" cy="763150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Referensi Dataset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80AD3E-903D-4998-9BC2-BC57A64FF69A}"/>
              </a:ext>
            </a:extLst>
          </p:cNvPr>
          <p:cNvSpPr txBox="1"/>
          <p:nvPr/>
        </p:nvSpPr>
        <p:spPr>
          <a:xfrm>
            <a:off x="789119" y="1452765"/>
            <a:ext cx="10866262" cy="1236816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2800" b="0" dirty="0">
                <a:latin typeface="Vollkorn Semibold" pitchFamily="2" charset="0"/>
                <a:ea typeface="Vollkorn Semibold" pitchFamily="2" charset="0"/>
              </a:rPr>
              <a:t>https://learning-if.polibatam.ac.id/pluginfile.php/48912/mod_resource/content/0/p9.pdf</a:t>
            </a:r>
            <a:endParaRPr lang="en-US" sz="2800" b="0" dirty="0"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F00BBE-B0E8-43D6-8972-0E00AD3193F0}"/>
              </a:ext>
            </a:extLst>
          </p:cNvPr>
          <p:cNvSpPr txBox="1"/>
          <p:nvPr/>
        </p:nvSpPr>
        <p:spPr>
          <a:xfrm>
            <a:off x="1326131" y="4399880"/>
            <a:ext cx="9539737" cy="1138035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2800" b="0" dirty="0">
                <a:latin typeface="Vollkorn Semibold" pitchFamily="2" charset="0"/>
                <a:ea typeface="Vollkorn Semibold" pitchFamily="2" charset="0"/>
              </a:rPr>
              <a:t>https://archive.ics.uci.edu/ml/datasets/Internet+Firewall+Data</a:t>
            </a:r>
          </a:p>
        </p:txBody>
      </p:sp>
    </p:spTree>
    <p:extLst>
      <p:ext uri="{BB962C8B-B14F-4D97-AF65-F5344CB8AC3E}">
        <p14:creationId xmlns:p14="http://schemas.microsoft.com/office/powerpoint/2010/main" val="75501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9CD399F-23E0-3C4A-B871-1856D5AD4D60}"/>
              </a:ext>
            </a:extLst>
          </p:cNvPr>
          <p:cNvSpPr txBox="1"/>
          <p:nvPr/>
        </p:nvSpPr>
        <p:spPr>
          <a:xfrm>
            <a:off x="2444518" y="1253850"/>
            <a:ext cx="7405364" cy="1286927"/>
          </a:xfrm>
          <a:prstGeom prst="roundRect">
            <a:avLst/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8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sv-SE" sz="2800" b="0" dirty="0">
                <a:solidFill>
                  <a:schemeClr val="tx1"/>
                </a:solidFill>
                <a:latin typeface="Vollkorn" pitchFamily="2" charset="0"/>
              </a:rPr>
              <a:t>Ada total 1</a:t>
            </a:r>
            <a:r>
              <a:rPr lang="id-ID" sz="2800" b="0">
                <a:solidFill>
                  <a:schemeClr val="tx1"/>
                </a:solidFill>
                <a:latin typeface="Vollkorn" pitchFamily="2" charset="0"/>
              </a:rPr>
              <a:t>1</a:t>
            </a:r>
            <a:r>
              <a:rPr lang="sv-SE" sz="2800" b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id-ID" sz="2800" b="0" dirty="0">
                <a:solidFill>
                  <a:schemeClr val="tx1"/>
                </a:solidFill>
                <a:latin typeface="Vollkorn" pitchFamily="2" charset="0"/>
              </a:rPr>
              <a:t>atribut</a:t>
            </a:r>
            <a:r>
              <a:rPr lang="sv-SE" sz="2800" b="0" dirty="0">
                <a:solidFill>
                  <a:schemeClr val="tx1"/>
                </a:solidFill>
                <a:latin typeface="Vollkorn" pitchFamily="2" charset="0"/>
              </a:rPr>
              <a:t>. </a:t>
            </a:r>
            <a:r>
              <a:rPr lang="id-ID" sz="2800" b="0" dirty="0">
                <a:solidFill>
                  <a:schemeClr val="tx1"/>
                </a:solidFill>
                <a:latin typeface="Vollkorn" pitchFamily="2" charset="0"/>
              </a:rPr>
              <a:t>Atribut</a:t>
            </a:r>
            <a:r>
              <a:rPr lang="sv-SE" sz="2800" b="0" dirty="0">
                <a:solidFill>
                  <a:schemeClr val="tx1"/>
                </a:solidFill>
                <a:latin typeface="Vollkorn" pitchFamily="2" charset="0"/>
              </a:rPr>
              <a:t> tindakan digunakan sebagai kelas. Ada total 4 kelas. Ini adalah allow, action, drop, dan reset-kedua kelas.</a:t>
            </a:r>
            <a:endParaRPr lang="en-US" sz="2800" b="0" dirty="0">
              <a:solidFill>
                <a:schemeClr val="tx1"/>
              </a:solidFill>
              <a:latin typeface="Vollkorn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2563826" y="427397"/>
            <a:ext cx="7064348" cy="655150"/>
          </a:xfrm>
          <a:prstGeom prst="roundRect">
            <a:avLst>
              <a:gd name="adj" fmla="val 14988"/>
            </a:avLst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6000" dirty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Informasi Dataset</a:t>
            </a:r>
            <a:endParaRPr lang="en-US" sz="6000" dirty="0">
              <a:solidFill>
                <a:schemeClr val="tx2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740AB5-FA07-4885-AF8D-D6E62C66344C}"/>
              </a:ext>
            </a:extLst>
          </p:cNvPr>
          <p:cNvSpPr txBox="1"/>
          <p:nvPr/>
        </p:nvSpPr>
        <p:spPr>
          <a:xfrm>
            <a:off x="2257644" y="3715559"/>
            <a:ext cx="8068385" cy="2715044"/>
          </a:xfrm>
          <a:prstGeom prst="roundRect">
            <a:avLst/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2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8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1. Source Port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2. Destination Port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3. NAT Source Port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4. NAT Destination Port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5. </a:t>
            </a:r>
            <a:r>
              <a:rPr lang="fr-FR" sz="2800" b="0" dirty="0" err="1">
                <a:solidFill>
                  <a:schemeClr val="tx1"/>
                </a:solidFill>
                <a:latin typeface="Vollkorn" pitchFamily="2" charset="0"/>
              </a:rPr>
              <a:t>Action,Bytes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6. Bytes Sent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7. Bytes </a:t>
            </a:r>
            <a:r>
              <a:rPr lang="fr-FR" sz="2800" b="0" dirty="0" err="1">
                <a:solidFill>
                  <a:schemeClr val="tx1"/>
                </a:solidFill>
                <a:latin typeface="Vollkorn" pitchFamily="2" charset="0"/>
              </a:rPr>
              <a:t>Received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8. </a:t>
            </a:r>
            <a:r>
              <a:rPr lang="fr-FR" sz="2800" b="0" dirty="0" err="1">
                <a:solidFill>
                  <a:schemeClr val="tx1"/>
                </a:solidFill>
                <a:latin typeface="Vollkorn" pitchFamily="2" charset="0"/>
              </a:rPr>
              <a:t>Packets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9. </a:t>
            </a:r>
            <a:r>
              <a:rPr lang="fr-FR" sz="2800" b="0" dirty="0" err="1">
                <a:solidFill>
                  <a:schemeClr val="tx1"/>
                </a:solidFill>
                <a:latin typeface="Vollkorn" pitchFamily="2" charset="0"/>
              </a:rPr>
              <a:t>Elapsed</a:t>
            </a:r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 Time (sec)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10. </a:t>
            </a:r>
            <a:r>
              <a:rPr lang="fr-FR" sz="2800" b="0" dirty="0" err="1">
                <a:solidFill>
                  <a:schemeClr val="tx1"/>
                </a:solidFill>
                <a:latin typeface="Vollkorn" pitchFamily="2" charset="0"/>
              </a:rPr>
              <a:t>pkts_sent</a:t>
            </a:r>
            <a:endParaRPr lang="id-ID" sz="2800" b="0" dirty="0">
              <a:solidFill>
                <a:schemeClr val="tx1"/>
              </a:solidFill>
              <a:latin typeface="Vollkorn" pitchFamily="2" charset="0"/>
            </a:endParaRPr>
          </a:p>
          <a:p>
            <a:pPr algn="just"/>
            <a:r>
              <a:rPr lang="fr-FR" sz="2800" b="0" dirty="0">
                <a:solidFill>
                  <a:schemeClr val="tx1"/>
                </a:solidFill>
                <a:latin typeface="Vollkorn" pitchFamily="2" charset="0"/>
              </a:rPr>
              <a:t>11. </a:t>
            </a:r>
            <a:r>
              <a:rPr lang="fr-FR" sz="2800" b="0" dirty="0" err="1">
                <a:solidFill>
                  <a:schemeClr val="tx1"/>
                </a:solidFill>
                <a:latin typeface="Vollkorn" pitchFamily="2" charset="0"/>
              </a:rPr>
              <a:t>pkts_received</a:t>
            </a:r>
            <a:endParaRPr lang="en-US" sz="2800" b="0" dirty="0">
              <a:solidFill>
                <a:schemeClr val="tx1"/>
              </a:solidFill>
              <a:latin typeface="Vollkorn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D94EF7-2D6D-4D14-A263-0C25815BAA10}"/>
              </a:ext>
            </a:extLst>
          </p:cNvPr>
          <p:cNvSpPr txBox="1"/>
          <p:nvPr/>
        </p:nvSpPr>
        <p:spPr>
          <a:xfrm>
            <a:off x="2563826" y="2773850"/>
            <a:ext cx="7064348" cy="655150"/>
          </a:xfrm>
          <a:prstGeom prst="roundRect">
            <a:avLst>
              <a:gd name="adj" fmla="val 14988"/>
            </a:avLst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5400" b="1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6000" dirty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Informasi Atribut</a:t>
            </a:r>
            <a:endParaRPr lang="en-US" sz="6000" dirty="0">
              <a:solidFill>
                <a:schemeClr val="tx2"/>
              </a:solidFill>
              <a:latin typeface="Vollkorn Semibold" pitchFamily="2" charset="0"/>
              <a:ea typeface="Vollkorn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306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98CEB661-0986-574F-9D6B-99CF0FE09E75}"/>
              </a:ext>
            </a:extLst>
          </p:cNvPr>
          <p:cNvSpPr txBox="1"/>
          <p:nvPr/>
        </p:nvSpPr>
        <p:spPr>
          <a:xfrm>
            <a:off x="3099677" y="3738112"/>
            <a:ext cx="6153093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id-ID" sz="24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NAT Source Port</a:t>
            </a:r>
            <a:endParaRPr lang="en-US" sz="24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FE6CA15-9B0B-F642-942F-026A33A42767}"/>
              </a:ext>
            </a:extLst>
          </p:cNvPr>
          <p:cNvSpPr txBox="1"/>
          <p:nvPr/>
        </p:nvSpPr>
        <p:spPr>
          <a:xfrm>
            <a:off x="3082100" y="2587425"/>
            <a:ext cx="6171100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id-ID" sz="24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Source Port</a:t>
            </a:r>
            <a:endParaRPr lang="en-US" sz="24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85A00EB-6E19-6B40-9784-DC91AD0ADC92}"/>
              </a:ext>
            </a:extLst>
          </p:cNvPr>
          <p:cNvSpPr txBox="1"/>
          <p:nvPr/>
        </p:nvSpPr>
        <p:spPr>
          <a:xfrm>
            <a:off x="3095622" y="3164985"/>
            <a:ext cx="6153345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id-ID" sz="24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Destination Port</a:t>
            </a:r>
            <a:endParaRPr lang="en-US" sz="24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E5E686F-F67B-7A42-AC64-58C8212B9917}"/>
              </a:ext>
            </a:extLst>
          </p:cNvPr>
          <p:cNvSpPr txBox="1"/>
          <p:nvPr/>
        </p:nvSpPr>
        <p:spPr>
          <a:xfrm>
            <a:off x="1757658" y="1895169"/>
            <a:ext cx="8105613" cy="846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id-ID" sz="24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Kolom yang digunakan pada dataset ini ada 5, yaitu :</a:t>
            </a:r>
          </a:p>
          <a:p>
            <a:pPr>
              <a:lnSpc>
                <a:spcPts val="3000"/>
              </a:lnSpc>
            </a:pPr>
            <a:endParaRPr lang="en-US" sz="24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0C170A5-2BCC-1641-AC0F-97230E222901}"/>
              </a:ext>
            </a:extLst>
          </p:cNvPr>
          <p:cNvSpPr txBox="1"/>
          <p:nvPr/>
        </p:nvSpPr>
        <p:spPr>
          <a:xfrm>
            <a:off x="3395663" y="766250"/>
            <a:ext cx="5400675" cy="752583"/>
          </a:xfrm>
          <a:prstGeom prst="roundRect">
            <a:avLst>
              <a:gd name="adj" fmla="val 22845"/>
            </a:avLst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2800" b="0">
                <a:solidFill>
                  <a:srgbClr val="000000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4000" b="1" dirty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Informasi Kolom</a:t>
            </a:r>
            <a:endParaRPr lang="en-US" sz="4000" b="1" dirty="0">
              <a:solidFill>
                <a:schemeClr val="tx2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234" name="Freeform 99">
            <a:extLst>
              <a:ext uri="{FF2B5EF4-FFF2-40B4-BE49-F238E27FC236}">
                <a16:creationId xmlns:a16="http://schemas.microsoft.com/office/drawing/2014/main" id="{9180F042-20F6-1A47-986E-A6028FBBB28C}"/>
              </a:ext>
            </a:extLst>
          </p:cNvPr>
          <p:cNvSpPr>
            <a:spLocks noChangeAspect="1"/>
          </p:cNvSpPr>
          <p:nvPr/>
        </p:nvSpPr>
        <p:spPr bwMode="auto">
          <a:xfrm>
            <a:off x="2768537" y="2768651"/>
            <a:ext cx="266452" cy="197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txBody>
          <a:bodyPr wrap="none" anchor="ctr"/>
          <a:lstStyle/>
          <a:p>
            <a:endParaRPr lang="es-ES_tradnl" dirty="0">
              <a:solidFill>
                <a:srgbClr val="000000"/>
              </a:solidFill>
              <a:latin typeface="Vollkorn" pitchFamily="2" charset="0"/>
            </a:endParaRPr>
          </a:p>
        </p:txBody>
      </p:sp>
      <p:sp>
        <p:nvSpPr>
          <p:cNvPr id="235" name="Freeform 99">
            <a:extLst>
              <a:ext uri="{FF2B5EF4-FFF2-40B4-BE49-F238E27FC236}">
                <a16:creationId xmlns:a16="http://schemas.microsoft.com/office/drawing/2014/main" id="{47FBCBF4-B6C8-1240-A188-F2DE5535FB96}"/>
              </a:ext>
            </a:extLst>
          </p:cNvPr>
          <p:cNvSpPr>
            <a:spLocks noChangeAspect="1"/>
          </p:cNvSpPr>
          <p:nvPr/>
        </p:nvSpPr>
        <p:spPr bwMode="auto">
          <a:xfrm>
            <a:off x="2772505" y="3364012"/>
            <a:ext cx="266452" cy="197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txBody>
          <a:bodyPr wrap="none" anchor="ctr"/>
          <a:lstStyle/>
          <a:p>
            <a:endParaRPr lang="es-ES_tradnl" dirty="0">
              <a:solidFill>
                <a:srgbClr val="000000"/>
              </a:solidFill>
              <a:latin typeface="Vollkorn" pitchFamily="2" charset="0"/>
            </a:endParaRPr>
          </a:p>
        </p:txBody>
      </p:sp>
      <p:sp>
        <p:nvSpPr>
          <p:cNvPr id="236" name="Freeform 99">
            <a:extLst>
              <a:ext uri="{FF2B5EF4-FFF2-40B4-BE49-F238E27FC236}">
                <a16:creationId xmlns:a16="http://schemas.microsoft.com/office/drawing/2014/main" id="{C7BAA9AE-B90A-214F-A3B6-5E97B2F9C120}"/>
              </a:ext>
            </a:extLst>
          </p:cNvPr>
          <p:cNvSpPr>
            <a:spLocks noChangeAspect="1"/>
          </p:cNvSpPr>
          <p:nvPr/>
        </p:nvSpPr>
        <p:spPr bwMode="auto">
          <a:xfrm>
            <a:off x="2770358" y="3937980"/>
            <a:ext cx="266452" cy="197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txBody>
          <a:bodyPr wrap="none" anchor="ctr"/>
          <a:lstStyle/>
          <a:p>
            <a:endParaRPr lang="es-ES_tradnl" dirty="0">
              <a:solidFill>
                <a:srgbClr val="000000"/>
              </a:solidFill>
              <a:latin typeface="Vollkorn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491487-67F7-46F1-A7A2-2C2CE3F28FAA}"/>
              </a:ext>
            </a:extLst>
          </p:cNvPr>
          <p:cNvSpPr txBox="1"/>
          <p:nvPr/>
        </p:nvSpPr>
        <p:spPr>
          <a:xfrm>
            <a:off x="3077867" y="4333547"/>
            <a:ext cx="6171100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N</a:t>
            </a:r>
            <a:r>
              <a:rPr lang="id-ID" sz="24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AT Destination Port</a:t>
            </a:r>
            <a:endParaRPr lang="en-US" sz="24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12" name="Freeform 99">
            <a:extLst>
              <a:ext uri="{FF2B5EF4-FFF2-40B4-BE49-F238E27FC236}">
                <a16:creationId xmlns:a16="http://schemas.microsoft.com/office/drawing/2014/main" id="{0085F1D5-C298-4E75-A5AD-CFB8E178FF3C}"/>
              </a:ext>
            </a:extLst>
          </p:cNvPr>
          <p:cNvSpPr>
            <a:spLocks noChangeAspect="1"/>
          </p:cNvSpPr>
          <p:nvPr/>
        </p:nvSpPr>
        <p:spPr bwMode="auto">
          <a:xfrm>
            <a:off x="2764304" y="4514773"/>
            <a:ext cx="266452" cy="197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txBody>
          <a:bodyPr wrap="none" anchor="ctr"/>
          <a:lstStyle/>
          <a:p>
            <a:endParaRPr lang="es-ES_tradnl" dirty="0">
              <a:solidFill>
                <a:srgbClr val="000000"/>
              </a:solidFill>
              <a:latin typeface="Vollkorn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5C816B-D36B-4B4B-BB83-38AEF21B4CF9}"/>
              </a:ext>
            </a:extLst>
          </p:cNvPr>
          <p:cNvSpPr txBox="1"/>
          <p:nvPr/>
        </p:nvSpPr>
        <p:spPr>
          <a:xfrm>
            <a:off x="3099677" y="4909831"/>
            <a:ext cx="6171100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600"/>
              </a:lnSpc>
            </a:pPr>
            <a:r>
              <a:rPr lang="id-ID" sz="2400" dirty="0">
                <a:latin typeface="Vollkorn" pitchFamily="2" charset="0"/>
                <a:ea typeface="Lato Light" panose="020F0502020204030203" pitchFamily="34" charset="0"/>
                <a:cs typeface="Arima Madurai Light" pitchFamily="2" charset="77"/>
              </a:rPr>
              <a:t>Action</a:t>
            </a:r>
            <a:endParaRPr lang="en-US" sz="2400" dirty="0">
              <a:latin typeface="Vollkorn" pitchFamily="2" charset="0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14" name="Freeform 99">
            <a:extLst>
              <a:ext uri="{FF2B5EF4-FFF2-40B4-BE49-F238E27FC236}">
                <a16:creationId xmlns:a16="http://schemas.microsoft.com/office/drawing/2014/main" id="{39E565D9-D08B-4CDC-B92B-FFC0631E84B5}"/>
              </a:ext>
            </a:extLst>
          </p:cNvPr>
          <p:cNvSpPr>
            <a:spLocks noChangeAspect="1"/>
          </p:cNvSpPr>
          <p:nvPr/>
        </p:nvSpPr>
        <p:spPr bwMode="auto">
          <a:xfrm>
            <a:off x="2786114" y="5091057"/>
            <a:ext cx="266452" cy="19763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txBody>
          <a:bodyPr wrap="none" anchor="ctr"/>
          <a:lstStyle/>
          <a:p>
            <a:endParaRPr lang="es-ES_tradnl" dirty="0">
              <a:solidFill>
                <a:srgbClr val="000000"/>
              </a:solidFill>
              <a:latin typeface="Vollkorn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60">
            <a:extLst>
              <a:ext uri="{FF2B5EF4-FFF2-40B4-BE49-F238E27FC236}">
                <a16:creationId xmlns:a16="http://schemas.microsoft.com/office/drawing/2014/main" id="{15DCE0AE-DD91-E64A-BB07-5370779912EB}"/>
              </a:ext>
            </a:extLst>
          </p:cNvPr>
          <p:cNvSpPr txBox="1"/>
          <p:nvPr/>
        </p:nvSpPr>
        <p:spPr>
          <a:xfrm>
            <a:off x="2287603" y="3170261"/>
            <a:ext cx="7541410" cy="2762073"/>
          </a:xfrm>
          <a:prstGeom prst="roundRect">
            <a:avLst>
              <a:gd name="adj" fmla="val 25247"/>
            </a:avLst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Classification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adalah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tindakan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untuk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memberikan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kelompok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pada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setiap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keadaan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.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Setiap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keadaan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berisi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sekelompok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atribut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, salah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satunya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adalah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class attribute.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Metode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ini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butuh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untuk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menemukan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sebuah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model yang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dapat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menjelaskan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class attribute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itu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sebagai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fungsi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dari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input attribute.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872669" y="1901430"/>
            <a:ext cx="4044697" cy="822330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200" dirty="0">
                <a:latin typeface="Vollkorn Semibold" pitchFamily="2" charset="0"/>
                <a:ea typeface="Vollkorn Semibold" pitchFamily="2" charset="0"/>
              </a:rPr>
              <a:t>Classification</a:t>
            </a:r>
            <a:endParaRPr lang="en-US" sz="3200" dirty="0">
              <a:latin typeface="Vollkorn Semibold" pitchFamily="2" charset="0"/>
              <a:ea typeface="Vollkorn Semibold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B3FBF0-3AE4-4736-8F4A-8C38E3AD2E32}"/>
              </a:ext>
            </a:extLst>
          </p:cNvPr>
          <p:cNvSpPr txBox="1"/>
          <p:nvPr/>
        </p:nvSpPr>
        <p:spPr>
          <a:xfrm>
            <a:off x="2561595" y="628442"/>
            <a:ext cx="7078350" cy="1083814"/>
          </a:xfrm>
          <a:prstGeom prst="roundRect">
            <a:avLst>
              <a:gd name="adj" fmla="val 25247"/>
            </a:avLst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dirty="0">
                <a:solidFill>
                  <a:schemeClr val="tx1"/>
                </a:solidFill>
                <a:latin typeface="Vollkorn Semibold"/>
              </a:rPr>
              <a:t>Metode yang digunakan</a:t>
            </a:r>
            <a:endParaRPr lang="en-US" dirty="0">
              <a:solidFill>
                <a:schemeClr val="tx1"/>
              </a:solidFill>
              <a:latin typeface="Vollkorn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607833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60">
            <a:extLst>
              <a:ext uri="{FF2B5EF4-FFF2-40B4-BE49-F238E27FC236}">
                <a16:creationId xmlns:a16="http://schemas.microsoft.com/office/drawing/2014/main" id="{15DCE0AE-DD91-E64A-BB07-5370779912EB}"/>
              </a:ext>
            </a:extLst>
          </p:cNvPr>
          <p:cNvSpPr txBox="1"/>
          <p:nvPr/>
        </p:nvSpPr>
        <p:spPr>
          <a:xfrm>
            <a:off x="2064579" y="2460413"/>
            <a:ext cx="7541410" cy="1937173"/>
          </a:xfrm>
          <a:prstGeom prst="roundRect">
            <a:avLst>
              <a:gd name="adj" fmla="val 25247"/>
            </a:avLst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Algoritma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C5.0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merupakan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salah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satu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algoritma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pohon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keputusan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yang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dapat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memproses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suatu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data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menjadi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sebuah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aturan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yang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bisa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dijadikan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masukan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dalam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pengambilan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 </a:t>
            </a:r>
            <a:r>
              <a:rPr lang="en-US" sz="2400" b="0" dirty="0" err="1">
                <a:solidFill>
                  <a:schemeClr val="tx1"/>
                </a:solidFill>
                <a:latin typeface="Vollkorn" pitchFamily="2" charset="0"/>
              </a:rPr>
              <a:t>keputusan</a:t>
            </a:r>
            <a:r>
              <a:rPr lang="en-US" sz="2400" b="0" dirty="0">
                <a:solidFill>
                  <a:schemeClr val="tx1"/>
                </a:solidFill>
                <a:latin typeface="Vollkorn" pitchFamily="2" charset="0"/>
              </a:rPr>
              <a:t>.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069781" y="797751"/>
            <a:ext cx="5516658" cy="997887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Algoritma C5.0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209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D0ABB22-F19E-444A-9144-E9A1448800A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t="7808" b="7808"/>
          <a:stretch>
            <a:fillRect/>
          </a:stretch>
        </p:blipFill>
        <p:spPr/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4D940F5-1563-8D4E-B9B4-039F9035D160}"/>
              </a:ext>
            </a:extLst>
          </p:cNvPr>
          <p:cNvSpPr/>
          <p:nvPr/>
        </p:nvSpPr>
        <p:spPr>
          <a:xfrm>
            <a:off x="3276258" y="501665"/>
            <a:ext cx="4732518" cy="769441"/>
          </a:xfrm>
          <a:prstGeom prst="roundRect">
            <a:avLst>
              <a:gd name="adj" fmla="val 24724"/>
            </a:avLst>
          </a:prstGeom>
          <a:solidFill>
            <a:schemeClr val="bg1"/>
          </a:solidFill>
          <a:ln w="381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id-ID" sz="4400" b="1" dirty="0">
                <a:solidFill>
                  <a:schemeClr val="tx2"/>
                </a:solidFill>
                <a:latin typeface="Vollkorn Semibold" pitchFamily="2" charset="0"/>
                <a:ea typeface="Vollkorn Semibold" pitchFamily="2" charset="0"/>
              </a:rPr>
              <a:t>Full Code</a:t>
            </a:r>
            <a:endParaRPr lang="en-US" sz="4400" b="1" dirty="0">
              <a:solidFill>
                <a:schemeClr val="tx2"/>
              </a:solidFill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D8FEC55-C438-447C-986D-3ACF9B163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961" y="1522916"/>
            <a:ext cx="7359971" cy="492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25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069781" y="797751"/>
            <a:ext cx="5516658" cy="997887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Menentukan Lokasi Kerja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7E90F8-D85A-4FA3-8683-D336C9D7A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708" y="2028629"/>
            <a:ext cx="8954584" cy="403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450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367668" y="748009"/>
            <a:ext cx="5062654" cy="997887"/>
          </a:xfrm>
          <a:prstGeom prst="roundRect">
            <a:avLst/>
          </a:prstGeom>
          <a:solidFill>
            <a:schemeClr val="bg1"/>
          </a:solidFill>
          <a:ln w="50800" cap="rnd" cmpd="sng">
            <a:solidFill>
              <a:schemeClr val="tx2">
                <a:alpha val="80000"/>
              </a:schemeClr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6000" b="1">
                <a:solidFill>
                  <a:schemeClr val="tx2"/>
                </a:solidFill>
                <a:latin typeface="Constantia" panose="02030602050306030303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id-ID" sz="3600" dirty="0">
                <a:latin typeface="Vollkorn Semibold" pitchFamily="2" charset="0"/>
                <a:ea typeface="Vollkorn Semibold" pitchFamily="2" charset="0"/>
              </a:rPr>
              <a:t>Instalasi Packages</a:t>
            </a:r>
            <a:endParaRPr lang="en-US" sz="3600" dirty="0">
              <a:latin typeface="Vollkorn Semibold" pitchFamily="2" charset="0"/>
              <a:ea typeface="Vollkorn Semibold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E9F7D1-FB4D-4012-ABB1-ED5E2E25E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032" y="2061971"/>
            <a:ext cx="8208876" cy="404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66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0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2D549B"/>
      </a:accent1>
      <a:accent2>
        <a:srgbClr val="31CCE9"/>
      </a:accent2>
      <a:accent3>
        <a:srgbClr val="F04898"/>
      </a:accent3>
      <a:accent4>
        <a:srgbClr val="179E86"/>
      </a:accent4>
      <a:accent5>
        <a:srgbClr val="FEC070"/>
      </a:accent5>
      <a:accent6>
        <a:srgbClr val="CFC5BF"/>
      </a:accent6>
      <a:hlink>
        <a:srgbClr val="DFE3E6"/>
      </a:hlink>
      <a:folHlink>
        <a:srgbClr val="9AA2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2491</TotalTime>
  <Words>337</Words>
  <Application>Microsoft Office PowerPoint</Application>
  <PresentationFormat>Widescreen</PresentationFormat>
  <Paragraphs>56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Times New Roman</vt:lpstr>
      <vt:lpstr>Vollkorn</vt:lpstr>
      <vt:lpstr>Vollkorn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sukris tiyo</cp:lastModifiedBy>
  <cp:revision>260</cp:revision>
  <dcterms:created xsi:type="dcterms:W3CDTF">2018-12-21T22:04:22Z</dcterms:created>
  <dcterms:modified xsi:type="dcterms:W3CDTF">2021-01-18T13:37:04Z</dcterms:modified>
</cp:coreProperties>
</file>